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57" r:id="rId3"/>
    <p:sldId id="258" r:id="rId4"/>
    <p:sldId id="259" r:id="rId5"/>
    <p:sldId id="260" r:id="rId6"/>
    <p:sldId id="278"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40"/>
    <p:restoredTop sz="85985" autoAdjust="0"/>
  </p:normalViewPr>
  <p:slideViewPr>
    <p:cSldViewPr snapToGrid="0" snapToObjects="1">
      <p:cViewPr varScale="1">
        <p:scale>
          <a:sx n="74" d="100"/>
          <a:sy n="74" d="100"/>
        </p:scale>
        <p:origin x="159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371B25-5021-4481-A94E-87D136CBD2DA}" type="datetimeFigureOut">
              <a:rPr lang="it-IT" smtClean="0"/>
              <a:t>05/07/2021</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196615-7B5E-45D7-AB35-69C0212818CE}" type="slidenum">
              <a:rPr lang="it-IT" smtClean="0"/>
              <a:t>‹N›</a:t>
            </a:fld>
            <a:endParaRPr lang="it-IT"/>
          </a:p>
        </p:txBody>
      </p:sp>
    </p:spTree>
    <p:extLst>
      <p:ext uri="{BB962C8B-B14F-4D97-AF65-F5344CB8AC3E}">
        <p14:creationId xmlns:p14="http://schemas.microsoft.com/office/powerpoint/2010/main" val="3251707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6196615-7B5E-45D7-AB35-69C0212818CE}" type="slidenum">
              <a:rPr lang="it-IT" smtClean="0"/>
              <a:t>1</a:t>
            </a:fld>
            <a:endParaRPr lang="it-IT"/>
          </a:p>
        </p:txBody>
      </p:sp>
    </p:spTree>
    <p:extLst>
      <p:ext uri="{BB962C8B-B14F-4D97-AF65-F5344CB8AC3E}">
        <p14:creationId xmlns:p14="http://schemas.microsoft.com/office/powerpoint/2010/main" val="3629544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5F9DD347-DDDF-C54C-8252-DDE2A4A1D6DC}" type="datetimeFigureOut">
              <a:rPr lang="it-IT" smtClean="0"/>
              <a:t>05/07/2021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234115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F9DD347-DDDF-C54C-8252-DDE2A4A1D6DC}" type="datetimeFigureOut">
              <a:rPr lang="it-IT" smtClean="0"/>
              <a:t>05/07/2021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2560910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F9DD347-DDDF-C54C-8252-DDE2A4A1D6DC}" type="datetimeFigureOut">
              <a:rPr lang="it-IT" smtClean="0"/>
              <a:t>05/07/2021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2382037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F9DD347-DDDF-C54C-8252-DDE2A4A1D6DC}" type="datetimeFigureOut">
              <a:rPr lang="it-IT" smtClean="0"/>
              <a:t>05/07/2021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3105676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5F9DD347-DDDF-C54C-8252-DDE2A4A1D6DC}" type="datetimeFigureOut">
              <a:rPr lang="it-IT" smtClean="0"/>
              <a:t>05/07/2021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1195687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5F9DD347-DDDF-C54C-8252-DDE2A4A1D6DC}" type="datetimeFigureOut">
              <a:rPr lang="it-IT" smtClean="0"/>
              <a:t>05/07/2021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885465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5F9DD347-DDDF-C54C-8252-DDE2A4A1D6DC}" type="datetimeFigureOut">
              <a:rPr lang="it-IT" smtClean="0"/>
              <a:t>05/07/2021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283628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5F9DD347-DDDF-C54C-8252-DDE2A4A1D6DC}" type="datetimeFigureOut">
              <a:rPr lang="it-IT" smtClean="0"/>
              <a:t>05/07/2021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1065955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F9DD347-DDDF-C54C-8252-DDE2A4A1D6DC}" type="datetimeFigureOut">
              <a:rPr lang="it-IT" smtClean="0"/>
              <a:t>05/07/2021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1338001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5F9DD347-DDDF-C54C-8252-DDE2A4A1D6DC}" type="datetimeFigureOut">
              <a:rPr lang="it-IT" smtClean="0"/>
              <a:t>05/07/2021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3192999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5F9DD347-DDDF-C54C-8252-DDE2A4A1D6DC}" type="datetimeFigureOut">
              <a:rPr lang="it-IT" smtClean="0"/>
              <a:t>05/07/2021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805227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9DD347-DDDF-C54C-8252-DDE2A4A1D6DC}" type="datetimeFigureOut">
              <a:rPr lang="it-IT" smtClean="0"/>
              <a:t>05/07/2021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DCA2F4-8C6C-6A49-B105-B3487E3E7D25}" type="slidenum">
              <a:rPr lang="it-IT" smtClean="0"/>
              <a:t>‹N›</a:t>
            </a:fld>
            <a:endParaRPr lang="it-IT"/>
          </a:p>
        </p:txBody>
      </p:sp>
    </p:spTree>
    <p:extLst>
      <p:ext uri="{BB962C8B-B14F-4D97-AF65-F5344CB8AC3E}">
        <p14:creationId xmlns:p14="http://schemas.microsoft.com/office/powerpoint/2010/main" val="2607889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Slide Brexit-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1442900" y="2419712"/>
            <a:ext cx="6177413" cy="2246769"/>
          </a:xfrm>
          <a:prstGeom prst="rect">
            <a:avLst/>
          </a:prstGeom>
          <a:noFill/>
        </p:spPr>
        <p:txBody>
          <a:bodyPr wrap="square" rtlCol="0">
            <a:spAutoFit/>
          </a:bodyPr>
          <a:lstStyle/>
          <a:p>
            <a:pPr algn="ctr"/>
            <a:r>
              <a:rPr lang="it-IT" sz="2800" b="1" i="1" dirty="0">
                <a:latin typeface="Arial" panose="020B0604020202020204" pitchFamily="34" charset="0"/>
                <a:cs typeface="Arial" panose="020B0604020202020204" pitchFamily="34" charset="0"/>
              </a:rPr>
              <a:t>CLAUSOLE DI PROROGA DELLA GIURISDIZIONE E BREXIT</a:t>
            </a:r>
          </a:p>
          <a:p>
            <a:pPr algn="ctr"/>
            <a:endParaRPr lang="it-IT" sz="2800" b="1" i="1" dirty="0">
              <a:latin typeface="Arial" panose="020B0604020202020204" pitchFamily="34" charset="0"/>
              <a:cs typeface="Arial" panose="020B0604020202020204" pitchFamily="34" charset="0"/>
            </a:endParaRPr>
          </a:p>
          <a:p>
            <a:pPr algn="ctr"/>
            <a:endParaRPr lang="it-IT" sz="2800" b="1" dirty="0">
              <a:latin typeface="Arial" panose="020B0604020202020204" pitchFamily="34" charset="0"/>
              <a:cs typeface="Arial" panose="020B0604020202020204" pitchFamily="34" charset="0"/>
            </a:endParaRPr>
          </a:p>
          <a:p>
            <a:pPr algn="ctr"/>
            <a:r>
              <a:rPr lang="it-IT" sz="2800" b="1" i="1" dirty="0">
                <a:latin typeface="Arial" panose="020B0604020202020204" pitchFamily="34" charset="0"/>
                <a:cs typeface="Arial" panose="020B0604020202020204" pitchFamily="34" charset="0"/>
              </a:rPr>
              <a:t>Avv. Mario Riccomagno</a:t>
            </a:r>
          </a:p>
        </p:txBody>
      </p:sp>
    </p:spTree>
    <p:extLst>
      <p:ext uri="{BB962C8B-B14F-4D97-AF65-F5344CB8AC3E}">
        <p14:creationId xmlns:p14="http://schemas.microsoft.com/office/powerpoint/2010/main" val="3611473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372533" y="1166842"/>
            <a:ext cx="8263467" cy="4524315"/>
          </a:xfrm>
          <a:prstGeom prst="rect">
            <a:avLst/>
          </a:prstGeom>
          <a:noFill/>
        </p:spPr>
        <p:txBody>
          <a:bodyPr wrap="square" rtlCol="0">
            <a:spAutoFit/>
          </a:bodyPr>
          <a:lstStyle/>
          <a:p>
            <a:pPr marL="0" indent="0" algn="just">
              <a:buNone/>
            </a:pPr>
            <a:r>
              <a:rPr lang="it-IT" sz="2400" dirty="0">
                <a:latin typeface="Arial" panose="020B0604020202020204" pitchFamily="34" charset="0"/>
                <a:cs typeface="Arial" panose="020B0604020202020204" pitchFamily="34" charset="0"/>
              </a:rPr>
              <a:t>La prima conclusione da trarsi è che dal 1° gennaio 2021 (ovvero da quando il Regno Unito è divenuto ad ogni effetto un paese terzo) spetta alle leggi nazionali di ciascuno Stato membro dell’U.E. determinare l’efficacia o meno di una clausola che attribuisca la giurisdizione a un tribunale del Regno Unito.</a:t>
            </a:r>
          </a:p>
          <a:p>
            <a:pPr marL="0" indent="0" algn="just">
              <a:buNone/>
            </a:pPr>
            <a:r>
              <a:rPr lang="it-IT" sz="2400" dirty="0">
                <a:latin typeface="Arial" panose="020B0604020202020204" pitchFamily="34" charset="0"/>
                <a:cs typeface="Arial" panose="020B0604020202020204" pitchFamily="34" charset="0"/>
              </a:rPr>
              <a:t>Per quanto riguarda l’Italia il riferimento normativo è alla legge 218 del 1995 la quale, all’art. 4.2, dispone che la giurisdizione italiana possa essere convenzionalmente derogata a favore di un giudice straniero (o di un arbitrato estero) se la delega risulti da atto scritto </a:t>
            </a:r>
            <a:r>
              <a:rPr lang="it-IT" sz="2400" i="1" dirty="0">
                <a:latin typeface="Arial" panose="020B0604020202020204" pitchFamily="34" charset="0"/>
                <a:cs typeface="Arial" panose="020B0604020202020204" pitchFamily="34" charset="0"/>
              </a:rPr>
              <a:t>ad </a:t>
            </a:r>
            <a:r>
              <a:rPr lang="it-IT" sz="2400" i="1" dirty="0" err="1">
                <a:latin typeface="Arial" panose="020B0604020202020204" pitchFamily="34" charset="0"/>
                <a:cs typeface="Arial" panose="020B0604020202020204" pitchFamily="34" charset="0"/>
              </a:rPr>
              <a:t>probationem</a:t>
            </a:r>
            <a:r>
              <a:rPr lang="it-IT" sz="2400" i="1" dirty="0">
                <a:latin typeface="Arial" panose="020B0604020202020204" pitchFamily="34" charset="0"/>
                <a:cs typeface="Arial" panose="020B0604020202020204" pitchFamily="34" charset="0"/>
              </a:rPr>
              <a:t> tantum</a:t>
            </a:r>
            <a:r>
              <a:rPr lang="it-IT" sz="2400" dirty="0">
                <a:latin typeface="Arial" panose="020B0604020202020204" pitchFamily="34" charset="0"/>
                <a:cs typeface="Arial" panose="020B0604020202020204" pitchFamily="34" charset="0"/>
              </a:rPr>
              <a:t> e la causa verta su diritti disponibili.</a:t>
            </a:r>
          </a:p>
        </p:txBody>
      </p:sp>
    </p:spTree>
    <p:extLst>
      <p:ext uri="{BB962C8B-B14F-4D97-AF65-F5344CB8AC3E}">
        <p14:creationId xmlns:p14="http://schemas.microsoft.com/office/powerpoint/2010/main" val="2811199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440266" y="1536174"/>
            <a:ext cx="8263467" cy="3785652"/>
          </a:xfrm>
          <a:prstGeom prst="rect">
            <a:avLst/>
          </a:prstGeom>
          <a:noFill/>
        </p:spPr>
        <p:txBody>
          <a:bodyPr wrap="square" rtlCol="0">
            <a:spAutoFit/>
          </a:bodyPr>
          <a:lstStyle/>
          <a:p>
            <a:pPr marL="0" indent="0" algn="just">
              <a:buNone/>
            </a:pPr>
            <a:r>
              <a:rPr lang="it-IT" sz="2400" dirty="0">
                <a:latin typeface="Arial" panose="020B0604020202020204" pitchFamily="34" charset="0"/>
                <a:cs typeface="Arial" panose="020B0604020202020204" pitchFamily="34" charset="0"/>
              </a:rPr>
              <a:t>Il venir meno di criteri certi e uniformi riguardo alla determinazione della validità delle clausole di proroga della giurisdizione a favore dei tribunali britannici comporta principalmente il rischio di avere:</a:t>
            </a:r>
          </a:p>
          <a:p>
            <a:pPr algn="just">
              <a:buFontTx/>
              <a:buChar char="-"/>
            </a:pPr>
            <a:r>
              <a:rPr lang="it-IT" sz="2400" dirty="0">
                <a:latin typeface="Arial" panose="020B0604020202020204" pitchFamily="34" charset="0"/>
                <a:cs typeface="Arial" panose="020B0604020202020204" pitchFamily="34" charset="0"/>
              </a:rPr>
              <a:t>interpretazioni differenti e contraddittorie da parte dei giudici nazionali;</a:t>
            </a:r>
          </a:p>
          <a:p>
            <a:pPr algn="just">
              <a:buFontTx/>
              <a:buChar char="-"/>
            </a:pPr>
            <a:r>
              <a:rPr lang="it-IT" sz="2400" dirty="0">
                <a:latin typeface="Arial" panose="020B0604020202020204" pitchFamily="34" charset="0"/>
                <a:cs typeface="Arial" panose="020B0604020202020204" pitchFamily="34" charset="0"/>
              </a:rPr>
              <a:t>aumento di procedimenti paralleli in differenti giurisdizioni.</a:t>
            </a:r>
          </a:p>
          <a:p>
            <a:pPr marL="0" indent="0" algn="just">
              <a:buNone/>
            </a:pPr>
            <a:r>
              <a:rPr lang="it-IT" sz="2400" dirty="0">
                <a:latin typeface="Arial" panose="020B0604020202020204" pitchFamily="34" charset="0"/>
                <a:cs typeface="Arial" panose="020B0604020202020204" pitchFamily="34" charset="0"/>
              </a:rPr>
              <a:t>Con conseguente:</a:t>
            </a:r>
          </a:p>
          <a:p>
            <a:pPr algn="just">
              <a:buFontTx/>
              <a:buChar char="-"/>
            </a:pPr>
            <a:r>
              <a:rPr lang="it-IT" sz="2400" dirty="0">
                <a:latin typeface="Arial" panose="020B0604020202020204" pitchFamily="34" charset="0"/>
                <a:cs typeface="Arial" panose="020B0604020202020204" pitchFamily="34" charset="0"/>
              </a:rPr>
              <a:t>maggior dilatazione dei tempi processuali;</a:t>
            </a:r>
          </a:p>
          <a:p>
            <a:pPr algn="just">
              <a:buFontTx/>
              <a:buChar char="-"/>
            </a:pPr>
            <a:r>
              <a:rPr lang="it-IT" sz="2400" dirty="0">
                <a:latin typeface="Arial" panose="020B0604020202020204" pitchFamily="34" charset="0"/>
                <a:cs typeface="Arial" panose="020B0604020202020204" pitchFamily="34" charset="0"/>
              </a:rPr>
              <a:t>aumento dei costi di lite.</a:t>
            </a:r>
          </a:p>
        </p:txBody>
      </p:sp>
    </p:spTree>
    <p:extLst>
      <p:ext uri="{BB962C8B-B14F-4D97-AF65-F5344CB8AC3E}">
        <p14:creationId xmlns:p14="http://schemas.microsoft.com/office/powerpoint/2010/main" val="1392314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372533" y="1628507"/>
            <a:ext cx="8263467" cy="3600986"/>
          </a:xfrm>
          <a:prstGeom prst="rect">
            <a:avLst/>
          </a:prstGeom>
          <a:noFill/>
        </p:spPr>
        <p:txBody>
          <a:bodyPr wrap="square" rtlCol="0">
            <a:spAutoFit/>
          </a:bodyPr>
          <a:lstStyle/>
          <a:p>
            <a:pPr marL="0" indent="0" algn="just">
              <a:buNone/>
            </a:pPr>
            <a:r>
              <a:rPr lang="it-IT" sz="2400" dirty="0">
                <a:latin typeface="Arial" panose="020B0604020202020204" pitchFamily="34" charset="0"/>
                <a:cs typeface="Arial" panose="020B0604020202020204" pitchFamily="34" charset="0"/>
              </a:rPr>
              <a:t>Non è in vigore al momento un testo convenzionale multilaterale che preveda un regime simile a quello di Bruxelles-Lugano.</a:t>
            </a:r>
          </a:p>
          <a:p>
            <a:pPr marL="0" indent="0" algn="just">
              <a:buNone/>
            </a:pPr>
            <a:r>
              <a:rPr lang="it-IT" sz="2400" dirty="0">
                <a:latin typeface="Arial" panose="020B0604020202020204" pitchFamily="34" charset="0"/>
                <a:cs typeface="Arial" panose="020B0604020202020204" pitchFamily="34" charset="0"/>
              </a:rPr>
              <a:t>Uno strumento di questo tipo è costituito dalla recente Convenzione de L’Aja sul riconoscimento e l’esecuzione delle decisioni straniere in materia civile e commerciale del 2 luglio 2019.</a:t>
            </a:r>
          </a:p>
          <a:p>
            <a:pPr marL="0" indent="0" algn="just">
              <a:buNone/>
            </a:pPr>
            <a:r>
              <a:rPr lang="it-IT" sz="2400" dirty="0">
                <a:latin typeface="Arial" panose="020B0604020202020204" pitchFamily="34" charset="0"/>
                <a:cs typeface="Arial" panose="020B0604020202020204" pitchFamily="34" charset="0"/>
              </a:rPr>
              <a:t>Tale strumento però, ad oggi, risulta ratificato solo da Uruguay e Ucraina</a:t>
            </a:r>
            <a:r>
              <a:rPr lang="it-IT" sz="3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288511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372533" y="1351508"/>
            <a:ext cx="8263467" cy="4154984"/>
          </a:xfrm>
          <a:prstGeom prst="rect">
            <a:avLst/>
          </a:prstGeom>
          <a:noFill/>
        </p:spPr>
        <p:txBody>
          <a:bodyPr wrap="square" rtlCol="0">
            <a:spAutoFit/>
          </a:bodyPr>
          <a:lstStyle/>
          <a:p>
            <a:pPr marL="0" indent="0" algn="just">
              <a:buNone/>
            </a:pPr>
            <a:r>
              <a:rPr lang="it-IT" sz="2400" dirty="0">
                <a:latin typeface="Arial" panose="020B0604020202020204" pitchFamily="34" charset="0"/>
                <a:cs typeface="Arial" panose="020B0604020202020204" pitchFamily="34" charset="0"/>
              </a:rPr>
              <a:t>Il Regno Unito ha nel frattempo aderito - con lo specifico strumento delle </a:t>
            </a:r>
            <a:r>
              <a:rPr lang="it-IT" sz="2400" i="1" dirty="0" err="1">
                <a:latin typeface="Arial" panose="020B0604020202020204" pitchFamily="34" charset="0"/>
                <a:cs typeface="Arial" panose="020B0604020202020204" pitchFamily="34" charset="0"/>
              </a:rPr>
              <a:t>Civil</a:t>
            </a:r>
            <a:r>
              <a:rPr lang="it-IT" sz="2400" i="1" dirty="0">
                <a:latin typeface="Arial" panose="020B0604020202020204" pitchFamily="34" charset="0"/>
                <a:cs typeface="Arial" panose="020B0604020202020204" pitchFamily="34" charset="0"/>
              </a:rPr>
              <a:t> </a:t>
            </a:r>
            <a:r>
              <a:rPr lang="it-IT" sz="2400" i="1" dirty="0" err="1">
                <a:latin typeface="Arial" panose="020B0604020202020204" pitchFamily="34" charset="0"/>
                <a:cs typeface="Arial" panose="020B0604020202020204" pitchFamily="34" charset="0"/>
              </a:rPr>
              <a:t>Jurisdiction</a:t>
            </a:r>
            <a:r>
              <a:rPr lang="it-IT" sz="2400" i="1" dirty="0">
                <a:latin typeface="Arial" panose="020B0604020202020204" pitchFamily="34" charset="0"/>
                <a:cs typeface="Arial" panose="020B0604020202020204" pitchFamily="34" charset="0"/>
              </a:rPr>
              <a:t> and </a:t>
            </a:r>
            <a:r>
              <a:rPr lang="it-IT" sz="2400" i="1" dirty="0" err="1">
                <a:latin typeface="Arial" panose="020B0604020202020204" pitchFamily="34" charset="0"/>
                <a:cs typeface="Arial" panose="020B0604020202020204" pitchFamily="34" charset="0"/>
              </a:rPr>
              <a:t>Judgments</a:t>
            </a:r>
            <a:r>
              <a:rPr lang="it-IT" sz="2400" i="1" dirty="0">
                <a:latin typeface="Arial" panose="020B0604020202020204" pitchFamily="34" charset="0"/>
                <a:cs typeface="Arial" panose="020B0604020202020204" pitchFamily="34" charset="0"/>
              </a:rPr>
              <a:t> (Hague Convention on Choice Agreements 2005) (EU Exit) </a:t>
            </a:r>
            <a:r>
              <a:rPr lang="it-IT" sz="2400" i="1" dirty="0" err="1">
                <a:latin typeface="Arial" panose="020B0604020202020204" pitchFamily="34" charset="0"/>
                <a:cs typeface="Arial" panose="020B0604020202020204" pitchFamily="34" charset="0"/>
              </a:rPr>
              <a:t>Regulations</a:t>
            </a:r>
            <a:r>
              <a:rPr lang="it-IT" sz="2400" i="1" dirty="0">
                <a:latin typeface="Arial" panose="020B0604020202020204" pitchFamily="34" charset="0"/>
                <a:cs typeface="Arial" panose="020B0604020202020204" pitchFamily="34" charset="0"/>
              </a:rPr>
              <a:t> 2018 - </a:t>
            </a:r>
            <a:r>
              <a:rPr lang="it-IT" sz="2400" dirty="0">
                <a:latin typeface="Arial" panose="020B0604020202020204" pitchFamily="34" charset="0"/>
                <a:cs typeface="Arial" panose="020B0604020202020204" pitchFamily="34" charset="0"/>
              </a:rPr>
              <a:t>alla Convenzione de L’Aja sugli accordi di scelta del foro firmata dall’Unione Europea per conto degli Stati membri (eccetto la Danimarca e compreso il Regno Unito) il 30 giugno 2005 ed entrata in vigore il 1° ottobre 2015.</a:t>
            </a:r>
          </a:p>
          <a:p>
            <a:pPr marL="0" indent="0" algn="just">
              <a:buNone/>
            </a:pPr>
            <a:r>
              <a:rPr lang="it-IT" sz="2400" dirty="0">
                <a:latin typeface="Arial" panose="020B0604020202020204" pitchFamily="34" charset="0"/>
                <a:cs typeface="Arial" panose="020B0604020202020204" pitchFamily="34" charset="0"/>
              </a:rPr>
              <a:t>L’autonoma adesione della Gran Bretagna è dipesa dal fatto che – in conseguenza del recesso – essa avrebbe cessato di far parte della Convenzione.</a:t>
            </a:r>
          </a:p>
        </p:txBody>
      </p:sp>
    </p:spTree>
    <p:extLst>
      <p:ext uri="{BB962C8B-B14F-4D97-AF65-F5344CB8AC3E}">
        <p14:creationId xmlns:p14="http://schemas.microsoft.com/office/powerpoint/2010/main" val="3574178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372533" y="1382286"/>
            <a:ext cx="8263467" cy="4093428"/>
          </a:xfrm>
          <a:prstGeom prst="rect">
            <a:avLst/>
          </a:prstGeom>
          <a:noFill/>
        </p:spPr>
        <p:txBody>
          <a:bodyPr wrap="square" rtlCol="0">
            <a:spAutoFit/>
          </a:bodyPr>
          <a:lstStyle/>
          <a:p>
            <a:pPr marL="0" indent="0" algn="just">
              <a:buNone/>
            </a:pPr>
            <a:r>
              <a:rPr lang="it-IT" sz="2000" dirty="0">
                <a:latin typeface="Arial" panose="020B0604020202020204" pitchFamily="34" charset="0"/>
                <a:cs typeface="Arial" panose="020B0604020202020204" pitchFamily="34" charset="0"/>
              </a:rPr>
              <a:t>L’adattamento alla Convenzione de L’Aja permette di mantenere nei confronti degli altri Stati Contraenti la validità delle clausole di scelta dei fori britannici contenute in moltissimi contratti commerciali.</a:t>
            </a:r>
          </a:p>
          <a:p>
            <a:pPr marL="0" indent="0" algn="just">
              <a:buNone/>
            </a:pPr>
            <a:r>
              <a:rPr lang="it-IT" sz="2000" dirty="0">
                <a:latin typeface="Arial" panose="020B0604020202020204" pitchFamily="34" charset="0"/>
                <a:cs typeface="Arial" panose="020B0604020202020204" pitchFamily="34" charset="0"/>
              </a:rPr>
              <a:t>La Convenzione ha però una portata molto limitata poiché:</a:t>
            </a:r>
          </a:p>
          <a:p>
            <a:pPr marL="447675" indent="-447675" algn="just">
              <a:buNone/>
            </a:pPr>
            <a:r>
              <a:rPr lang="it-IT" sz="2000" dirty="0">
                <a:latin typeface="Arial" panose="020B0604020202020204" pitchFamily="34" charset="0"/>
                <a:cs typeface="Arial" panose="020B0604020202020204" pitchFamily="34" charset="0"/>
              </a:rPr>
              <a:t>A-	presuppone l’esistenza di un accordo di scelta che abbia carattere esclusivo e sia stato redatto o sia documentato in forma scritta (o su supporto durevole);</a:t>
            </a:r>
          </a:p>
          <a:p>
            <a:pPr marL="447675" indent="-447675" algn="just">
              <a:buNone/>
            </a:pPr>
            <a:r>
              <a:rPr lang="it-IT" sz="2000" dirty="0">
                <a:latin typeface="Arial" panose="020B0604020202020204" pitchFamily="34" charset="0"/>
                <a:cs typeface="Arial" panose="020B0604020202020204" pitchFamily="34" charset="0"/>
              </a:rPr>
              <a:t>B-	esclude dal proprio campo di applicazione numerose materie tra le quali (per quanto qui occupa):</a:t>
            </a:r>
          </a:p>
          <a:p>
            <a:pPr marL="447675" indent="-447675" algn="just">
              <a:buFontTx/>
              <a:buChar char="-"/>
            </a:pPr>
            <a:r>
              <a:rPr lang="it-IT" sz="2000" dirty="0">
                <a:latin typeface="Arial" panose="020B0604020202020204" pitchFamily="34" charset="0"/>
                <a:cs typeface="Arial" panose="020B0604020202020204" pitchFamily="34" charset="0"/>
              </a:rPr>
              <a:t>il trasporto di passeggeri e merci (art. 2.2.f);</a:t>
            </a:r>
          </a:p>
          <a:p>
            <a:pPr marL="447675" indent="-447675" algn="just">
              <a:buFontTx/>
              <a:buChar char="-"/>
            </a:pPr>
            <a:r>
              <a:rPr lang="it-IT" sz="2000" dirty="0">
                <a:latin typeface="Arial" panose="020B0604020202020204" pitchFamily="34" charset="0"/>
                <a:cs typeface="Arial" panose="020B0604020202020204" pitchFamily="34" charset="0"/>
              </a:rPr>
              <a:t>l’inquinamento marino, la limitazione di responsabilità per i reclami marittimi, l’avaria generale e il rimorchio e salvataggio in situazioni di emergenza (art. 2.2.g).</a:t>
            </a:r>
          </a:p>
        </p:txBody>
      </p:sp>
    </p:spTree>
    <p:extLst>
      <p:ext uri="{BB962C8B-B14F-4D97-AF65-F5344CB8AC3E}">
        <p14:creationId xmlns:p14="http://schemas.microsoft.com/office/powerpoint/2010/main" val="1242814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372533" y="2425990"/>
            <a:ext cx="8263467" cy="1421928"/>
          </a:xfrm>
          <a:prstGeom prst="rect">
            <a:avLst/>
          </a:prstGeom>
          <a:noFill/>
        </p:spPr>
        <p:txBody>
          <a:bodyPr wrap="square" rtlCol="0">
            <a:sp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3200" dirty="0">
                <a:latin typeface="Arial" panose="020B0604020202020204" pitchFamily="34" charset="0"/>
                <a:cs typeface="Arial" panose="020B0604020202020204" pitchFamily="34" charset="0"/>
              </a:rPr>
              <a:t>L’utilizzo di altri strumenti di diritto commerciale uniforme non sembra soddisfacente</a:t>
            </a:r>
            <a:endParaRPr lang="it-IT" sz="32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9889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372533" y="1110266"/>
            <a:ext cx="8263467" cy="5016758"/>
          </a:xfrm>
          <a:prstGeom prst="rect">
            <a:avLst/>
          </a:prstGeom>
          <a:noFill/>
        </p:spPr>
        <p:txBody>
          <a:bodyPr wrap="square" rtlCol="0">
            <a:spAutoFit/>
          </a:bodyPr>
          <a:lstStyle/>
          <a:p>
            <a:pPr marL="0" indent="0" algn="just">
              <a:buNone/>
            </a:pPr>
            <a:r>
              <a:rPr lang="it-IT" sz="3200" dirty="0">
                <a:latin typeface="Arial" panose="020B0604020202020204" pitchFamily="34" charset="0"/>
                <a:cs typeface="Arial" panose="020B0604020202020204" pitchFamily="34" charset="0"/>
              </a:rPr>
              <a:t>Non lo è la «reviviscenza» (ipotizzata da fonti accademiche e dibattuta in incontri scientifici) della Convenzione di Bruxelles 1968 che – pur essendo tuttora in vigore nei rapporti con alcuni territori d’oltremare di Stati dell’Unione ex art. 335 TFUE – è da escludere che sia dotata di una propria forza </a:t>
            </a:r>
            <a:r>
              <a:rPr lang="it-IT" sz="3200" dirty="0" err="1">
                <a:latin typeface="Arial" panose="020B0604020202020204" pitchFamily="34" charset="0"/>
                <a:cs typeface="Arial" panose="020B0604020202020204" pitchFamily="34" charset="0"/>
              </a:rPr>
              <a:t>ri</a:t>
            </a:r>
            <a:r>
              <a:rPr lang="it-IT" sz="3200" dirty="0">
                <a:latin typeface="Arial" panose="020B0604020202020204" pitchFamily="34" charset="0"/>
                <a:cs typeface="Arial" panose="020B0604020202020204" pitchFamily="34" charset="0"/>
              </a:rPr>
              <a:t>-espansiva al punto di ricomprendere nel proprio ambito di applicazione uno Stato divenuto terzo.</a:t>
            </a:r>
          </a:p>
        </p:txBody>
      </p:sp>
    </p:spTree>
    <p:extLst>
      <p:ext uri="{BB962C8B-B14F-4D97-AF65-F5344CB8AC3E}">
        <p14:creationId xmlns:p14="http://schemas.microsoft.com/office/powerpoint/2010/main" val="2541764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372533" y="1443841"/>
            <a:ext cx="8263467" cy="3970318"/>
          </a:xfrm>
          <a:prstGeom prst="rect">
            <a:avLst/>
          </a:prstGeom>
          <a:noFill/>
        </p:spPr>
        <p:txBody>
          <a:bodyPr wrap="square" rtlCol="0">
            <a:spAutoFit/>
          </a:bodyPr>
          <a:lstStyle/>
          <a:p>
            <a:pPr marL="0" indent="0" algn="just">
              <a:buNone/>
            </a:pPr>
            <a:r>
              <a:rPr lang="it-IT" sz="2800" dirty="0">
                <a:latin typeface="Arial" panose="020B0604020202020204" pitchFamily="34" charset="0"/>
                <a:cs typeface="Arial" panose="020B0604020202020204" pitchFamily="34" charset="0"/>
              </a:rPr>
              <a:t>In data 8 aprile 2020 il Regno Unito ha chiesto di aderire alla Convenzione di Lugano 2007 come Stato Contraente indipendente.</a:t>
            </a:r>
          </a:p>
          <a:p>
            <a:pPr marL="0" indent="0" algn="just">
              <a:buNone/>
            </a:pPr>
            <a:r>
              <a:rPr lang="it-IT" sz="2800" dirty="0">
                <a:latin typeface="Arial" panose="020B0604020202020204" pitchFamily="34" charset="0"/>
                <a:cs typeface="Arial" panose="020B0604020202020204" pitchFamily="34" charset="0"/>
              </a:rPr>
              <a:t>In data 4 maggio 2021 la Commissione U.E. ha dato comunicazione al Parlamento Europeo e al Consiglio esprimendosi con le seguenti parole: «</a:t>
            </a:r>
            <a:r>
              <a:rPr lang="it-IT" sz="2800" i="1" dirty="0">
                <a:latin typeface="Arial" panose="020B0604020202020204" pitchFamily="34" charset="0"/>
                <a:cs typeface="Arial" panose="020B0604020202020204" pitchFamily="34" charset="0"/>
              </a:rPr>
              <a:t>La Commissione ritiene che l’U.E. non debba dare il proprio consenso all’adesione del Regno Unito alla Convenzione di Lugano».</a:t>
            </a:r>
            <a:endParaRPr lang="it-IT"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827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372533" y="1110266"/>
            <a:ext cx="8263467" cy="4955203"/>
          </a:xfrm>
          <a:prstGeom prst="rect">
            <a:avLst/>
          </a:prstGeom>
          <a:noFill/>
        </p:spPr>
        <p:txBody>
          <a:bodyPr wrap="square" rtlCol="0">
            <a:spAutoFit/>
          </a:bodyPr>
          <a:lstStyle/>
          <a:p>
            <a:pPr marL="0" indent="0" algn="just">
              <a:buNone/>
            </a:pPr>
            <a:r>
              <a:rPr lang="it-IT" sz="2800" dirty="0">
                <a:latin typeface="Arial" panose="020B0604020202020204" pitchFamily="34" charset="0"/>
                <a:cs typeface="Arial" panose="020B0604020202020204" pitchFamily="34" charset="0"/>
              </a:rPr>
              <a:t>Ciò in quanto (sostanzialmente):</a:t>
            </a:r>
          </a:p>
          <a:p>
            <a:pPr algn="just">
              <a:buFontTx/>
              <a:buChar char="-"/>
            </a:pPr>
            <a:r>
              <a:rPr lang="it-IT" sz="2800" dirty="0">
                <a:latin typeface="Arial" panose="020B0604020202020204" pitchFamily="34" charset="0"/>
                <a:cs typeface="Arial" panose="020B0604020202020204" pitchFamily="34" charset="0"/>
              </a:rPr>
              <a:t>il Regno Unito, dal 1° gennaio 2021, è un paese terzo che ha concluso un accordo di libero scambio «ordinario» senza comprendere alcuna libertà fondamentale e alcuna politica del mercato interno;</a:t>
            </a:r>
          </a:p>
          <a:p>
            <a:pPr algn="just">
              <a:buFontTx/>
              <a:buChar char="-"/>
            </a:pPr>
            <a:r>
              <a:rPr lang="it-IT" sz="2800" dirty="0">
                <a:latin typeface="Arial" panose="020B0604020202020204" pitchFamily="34" charset="0"/>
                <a:cs typeface="Arial" panose="020B0604020202020204" pitchFamily="34" charset="0"/>
              </a:rPr>
              <a:t>il Regno Unito non ha manifestato la volontà di allineare la propria normativa all’</a:t>
            </a:r>
            <a:r>
              <a:rPr lang="it-IT" sz="2800" i="1" dirty="0" err="1">
                <a:latin typeface="Arial" panose="020B0604020202020204" pitchFamily="34" charset="0"/>
                <a:cs typeface="Arial" panose="020B0604020202020204" pitchFamily="34" charset="0"/>
              </a:rPr>
              <a:t>aquis</a:t>
            </a:r>
            <a:r>
              <a:rPr lang="it-IT" sz="2800" dirty="0">
                <a:latin typeface="Arial" panose="020B0604020202020204" pitchFamily="34" charset="0"/>
                <a:cs typeface="Arial" panose="020B0604020202020204" pitchFamily="34" charset="0"/>
              </a:rPr>
              <a:t> dell’U.E. (o a parti dello stesso) e nell’accordo di recesso non ha fatto riferimento alla possibilità di aderire alla Convenzione di Lugano</a:t>
            </a:r>
            <a:r>
              <a:rPr lang="it-IT" sz="3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677218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440266" y="2090172"/>
            <a:ext cx="8263467" cy="2677656"/>
          </a:xfrm>
          <a:prstGeom prst="rect">
            <a:avLst/>
          </a:prstGeom>
          <a:noFill/>
        </p:spPr>
        <p:txBody>
          <a:bodyPr wrap="square" rtlCol="0">
            <a:spAutoFit/>
          </a:bodyPr>
          <a:lstStyle/>
          <a:p>
            <a:pPr marL="0" indent="0" algn="just">
              <a:buNone/>
            </a:pPr>
            <a:r>
              <a:rPr lang="it-IT" sz="2800" dirty="0">
                <a:latin typeface="Arial" panose="020B0604020202020204" pitchFamily="34" charset="0"/>
                <a:cs typeface="Arial" panose="020B0604020202020204" pitchFamily="34" charset="0"/>
              </a:rPr>
              <a:t>Quantunque l’effetto immediato della Brexit abbia creato ostacoli alle imprese che operano nello spazio giudiziario europeo, non è da ritenersi un ritorno alla situazione che era in essere anteriormente al 1973 (data in cui il Regno Unito entrò a far parte dell’U.E.).</a:t>
            </a:r>
          </a:p>
        </p:txBody>
      </p:sp>
    </p:spTree>
    <p:extLst>
      <p:ext uri="{BB962C8B-B14F-4D97-AF65-F5344CB8AC3E}">
        <p14:creationId xmlns:p14="http://schemas.microsoft.com/office/powerpoint/2010/main" val="3929692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1038143" y="1547446"/>
            <a:ext cx="7276124" cy="3340402"/>
          </a:xfrm>
          <a:prstGeom prst="rect">
            <a:avLst/>
          </a:prstGeom>
          <a:noFill/>
        </p:spPr>
        <p:txBody>
          <a:bodyPr wrap="square" rtlCol="0">
            <a:sp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it-IT" sz="2400" dirty="0">
              <a:solidFill>
                <a:prstClr val="black"/>
              </a:solidFill>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L’obiettivo principale perseguito dalla politica dell’Unione Europea nel settore della cooperazione giudiziaria civile è sempre consistito nello stabilire una più stretta collaborazione tra le autorità dei paesi dell’U.E. per eliminare tutti gli ostacoli derivanti dall’incompatibilità tra i diversi sistemi giudiziari ed amministrativi.</a:t>
            </a:r>
          </a:p>
        </p:txBody>
      </p:sp>
    </p:spTree>
    <p:extLst>
      <p:ext uri="{BB962C8B-B14F-4D97-AF65-F5344CB8AC3E}">
        <p14:creationId xmlns:p14="http://schemas.microsoft.com/office/powerpoint/2010/main" val="45019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372533" y="1381199"/>
            <a:ext cx="8263467" cy="4541756"/>
          </a:xfrm>
          <a:prstGeom prst="rect">
            <a:avLst/>
          </a:prstGeom>
          <a:noFill/>
        </p:spPr>
        <p:txBody>
          <a:bodyPr wrap="square" rtlCol="0">
            <a:sp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400" dirty="0">
                <a:solidFill>
                  <a:prstClr val="black"/>
                </a:solidFill>
                <a:latin typeface="Arial" panose="020B0604020202020204" pitchFamily="34" charset="0"/>
                <a:cs typeface="Arial" panose="020B0604020202020204" pitchFamily="34" charset="0"/>
              </a:rPr>
              <a:t>Va detto infatti che, in materia di giurisdizione:</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400" dirty="0">
                <a:solidFill>
                  <a:prstClr val="black"/>
                </a:solidFill>
                <a:latin typeface="Arial" panose="020B0604020202020204" pitchFamily="34" charset="0"/>
                <a:cs typeface="Arial" panose="020B0604020202020204" pitchFamily="34" charset="0"/>
              </a:rPr>
              <a:t>le </a:t>
            </a:r>
            <a:r>
              <a:rPr lang="it-IT" sz="2400" dirty="0" err="1">
                <a:solidFill>
                  <a:prstClr val="black"/>
                </a:solidFill>
                <a:latin typeface="Arial" panose="020B0604020202020204" pitchFamily="34" charset="0"/>
                <a:cs typeface="Arial" panose="020B0604020202020204" pitchFamily="34" charset="0"/>
              </a:rPr>
              <a:t>regulations</a:t>
            </a:r>
            <a:r>
              <a:rPr lang="it-IT" sz="2400" dirty="0">
                <a:solidFill>
                  <a:prstClr val="black"/>
                </a:solidFill>
                <a:latin typeface="Arial" panose="020B0604020202020204" pitchFamily="34" charset="0"/>
                <a:cs typeface="Arial" panose="020B0604020202020204" pitchFamily="34" charset="0"/>
              </a:rPr>
              <a:t> britanniche hanno mantenuto in determinate aree il regime protettivo europeo;</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400" dirty="0">
                <a:solidFill>
                  <a:prstClr val="black"/>
                </a:solidFill>
                <a:latin typeface="Arial" panose="020B0604020202020204" pitchFamily="34" charset="0"/>
                <a:cs typeface="Arial" panose="020B0604020202020204" pitchFamily="34" charset="0"/>
              </a:rPr>
              <a:t>i lunghi anni di convivenza hanno informato il sistema di </a:t>
            </a:r>
            <a:r>
              <a:rPr lang="it-IT" sz="2400" dirty="0" err="1">
                <a:solidFill>
                  <a:prstClr val="black"/>
                </a:solidFill>
                <a:latin typeface="Arial" panose="020B0604020202020204" pitchFamily="34" charset="0"/>
                <a:cs typeface="Arial" panose="020B0604020202020204" pitchFamily="34" charset="0"/>
              </a:rPr>
              <a:t>d.i.p</a:t>
            </a:r>
            <a:r>
              <a:rPr lang="it-IT" sz="2400" dirty="0">
                <a:solidFill>
                  <a:prstClr val="black"/>
                </a:solidFill>
                <a:latin typeface="Arial" panose="020B0604020202020204" pitchFamily="34" charset="0"/>
                <a:cs typeface="Arial" panose="020B0604020202020204" pitchFamily="34" charset="0"/>
              </a:rPr>
              <a:t>. britannico ed il diritto dell’Unione prodotto fino al 31 dicembre 2020 (comprese le sentenze della Corte di Giustizia) è stato nazionalizzato nel Regno Unito (come «</a:t>
            </a:r>
            <a:r>
              <a:rPr lang="it-IT" sz="2400" dirty="0" err="1">
                <a:solidFill>
                  <a:prstClr val="black"/>
                </a:solidFill>
                <a:latin typeface="Arial" panose="020B0604020202020204" pitchFamily="34" charset="0"/>
                <a:cs typeface="Arial" panose="020B0604020202020204" pitchFamily="34" charset="0"/>
              </a:rPr>
              <a:t>retained</a:t>
            </a:r>
            <a:r>
              <a:rPr lang="it-IT" sz="2400" dirty="0">
                <a:solidFill>
                  <a:prstClr val="black"/>
                </a:solidFill>
                <a:latin typeface="Arial" panose="020B0604020202020204" pitchFamily="34" charset="0"/>
                <a:cs typeface="Arial" panose="020B0604020202020204" pitchFamily="34" charset="0"/>
              </a:rPr>
              <a:t> EU </a:t>
            </a:r>
            <a:r>
              <a:rPr lang="it-IT" sz="2400" dirty="0" err="1">
                <a:solidFill>
                  <a:prstClr val="black"/>
                </a:solidFill>
                <a:latin typeface="Arial" panose="020B0604020202020204" pitchFamily="34" charset="0"/>
                <a:cs typeface="Arial" panose="020B0604020202020204" pitchFamily="34" charset="0"/>
              </a:rPr>
              <a:t>law</a:t>
            </a:r>
            <a:r>
              <a:rPr lang="it-IT" sz="2400" dirty="0">
                <a:solidFill>
                  <a:prstClr val="black"/>
                </a:solidFill>
                <a:latin typeface="Arial" panose="020B0604020202020204" pitchFamily="34" charset="0"/>
                <a:cs typeface="Arial" panose="020B0604020202020204" pitchFamily="34" charset="0"/>
              </a:rPr>
              <a:t>»);</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400" dirty="0">
                <a:solidFill>
                  <a:prstClr val="black"/>
                </a:solidFill>
                <a:latin typeface="Arial" panose="020B0604020202020204" pitchFamily="34" charset="0"/>
                <a:cs typeface="Arial" panose="020B0604020202020204" pitchFamily="34" charset="0"/>
              </a:rPr>
              <a:t>anche se è venuto meno l’obbligo del rinvio pregiudiziale ex art. 267 TFUE in capo ai tribunali britannici, è prevedibile che questi ultimi si avvarranno di criteri interpretativi non dissimili da quelli utilizzati dalla Corte di Giustizia.</a:t>
            </a:r>
          </a:p>
        </p:txBody>
      </p:sp>
    </p:spTree>
    <p:extLst>
      <p:ext uri="{BB962C8B-B14F-4D97-AF65-F5344CB8AC3E}">
        <p14:creationId xmlns:p14="http://schemas.microsoft.com/office/powerpoint/2010/main" val="2468833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372533" y="1989118"/>
            <a:ext cx="8263467" cy="2879763"/>
          </a:xfrm>
          <a:prstGeom prst="rect">
            <a:avLst/>
          </a:prstGeom>
          <a:noFill/>
        </p:spPr>
        <p:txBody>
          <a:bodyPr wrap="square" rtlCol="0">
            <a:sp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400" dirty="0">
                <a:solidFill>
                  <a:prstClr val="black"/>
                </a:solidFill>
                <a:latin typeface="Arial" panose="020B0604020202020204" pitchFamily="34" charset="0"/>
                <a:cs typeface="Arial" panose="020B0604020202020204" pitchFamily="34" charset="0"/>
              </a:rPr>
              <a:t>Infine l’attuale situazione potrebbe spingere tanto l’Unione Europea quanto il Regno Unito ad un nuovo accordo in materia oppure alla ratifica della predetta recente Convenzione de L’Aja sul riconoscimento e l’esecuzione delle decisioni straniere in materia civile e commerciale che potrebbe fungere da strumento suppletivo al regolamento Bruxelles I bis.</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400" dirty="0">
                <a:solidFill>
                  <a:prstClr val="black"/>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691568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440266" y="1389980"/>
            <a:ext cx="8263467" cy="4078039"/>
          </a:xfrm>
          <a:prstGeom prst="rect">
            <a:avLst/>
          </a:prstGeom>
          <a:noFill/>
        </p:spPr>
        <p:txBody>
          <a:bodyPr wrap="square" rtlCol="0">
            <a:sp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000" dirty="0">
                <a:solidFill>
                  <a:prstClr val="black"/>
                </a:solidFill>
                <a:latin typeface="Arial" panose="020B0604020202020204" pitchFamily="34" charset="0"/>
                <a:cs typeface="Arial" panose="020B0604020202020204" pitchFamily="34" charset="0"/>
              </a:rPr>
              <a:t>In conclusione:</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000" dirty="0">
                <a:solidFill>
                  <a:prstClr val="black"/>
                </a:solidFill>
                <a:latin typeface="Arial" panose="020B0604020202020204" pitchFamily="34" charset="0"/>
                <a:cs typeface="Arial" panose="020B0604020202020204" pitchFamily="34" charset="0"/>
              </a:rPr>
              <a:t>c</a:t>
            </a:r>
            <a:r>
              <a:rPr lang="it-IT" sz="2000">
                <a:solidFill>
                  <a:prstClr val="black"/>
                </a:solidFill>
                <a:latin typeface="Arial" panose="020B0604020202020204" pitchFamily="34" charset="0"/>
                <a:cs typeface="Arial" panose="020B0604020202020204" pitchFamily="34" charset="0"/>
              </a:rPr>
              <a:t>on </a:t>
            </a:r>
            <a:r>
              <a:rPr lang="it-IT" sz="2000" dirty="0">
                <a:solidFill>
                  <a:prstClr val="black"/>
                </a:solidFill>
                <a:latin typeface="Arial" panose="020B0604020202020204" pitchFamily="34" charset="0"/>
                <a:cs typeface="Arial" panose="020B0604020202020204" pitchFamily="34" charset="0"/>
              </a:rPr>
              <a:t>riferimento ai procedimenti avviati prima del 31 dicembre 2020, in forza dell’Accordo di Recesso, la competenza giurisdizionale riguardante la scelta dei tribunali britannici rimane regolata dal regolamento Bruxelles I bis;</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000" dirty="0">
                <a:solidFill>
                  <a:prstClr val="black"/>
                </a:solidFill>
                <a:latin typeface="Arial" panose="020B0604020202020204" pitchFamily="34" charset="0"/>
                <a:cs typeface="Arial" panose="020B0604020202020204" pitchFamily="34" charset="0"/>
              </a:rPr>
              <a:t>con riferimento ai procedimenti instaurati a partire dal 1° gennaio 2021, spetta alle norme di </a:t>
            </a:r>
            <a:r>
              <a:rPr lang="it-IT" sz="2000" dirty="0" err="1">
                <a:solidFill>
                  <a:prstClr val="black"/>
                </a:solidFill>
                <a:latin typeface="Arial" panose="020B0604020202020204" pitchFamily="34" charset="0"/>
                <a:cs typeface="Arial" panose="020B0604020202020204" pitchFamily="34" charset="0"/>
              </a:rPr>
              <a:t>d.i.p</a:t>
            </a:r>
            <a:r>
              <a:rPr lang="it-IT" sz="2000" dirty="0">
                <a:solidFill>
                  <a:prstClr val="black"/>
                </a:solidFill>
                <a:latin typeface="Arial" panose="020B0604020202020204" pitchFamily="34" charset="0"/>
                <a:cs typeface="Arial" panose="020B0604020202020204" pitchFamily="34" charset="0"/>
              </a:rPr>
              <a:t>. di ciascun Stato membro dell’Unione stabilire se una clausola che attribuisca giurisdizione a un tribunale del Regno Unito sia o meno efficace;</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000" dirty="0">
                <a:solidFill>
                  <a:prstClr val="black"/>
                </a:solidFill>
                <a:latin typeface="Arial" panose="020B0604020202020204" pitchFamily="34" charset="0"/>
                <a:cs typeface="Arial" panose="020B0604020202020204" pitchFamily="34" charset="0"/>
              </a:rPr>
              <a:t>se la clausola di proroga rientra nel campo di applicazione della Convenzione de L’Aja del 30 giugno 2005, viene giudicata dai tribunali dei Paesi dell’Unione in forza di tale normativa uniforme e la procedura di riconoscimento è rimessa alle regole interne di ciascun Stato.</a:t>
            </a:r>
          </a:p>
        </p:txBody>
      </p:sp>
    </p:spTree>
    <p:extLst>
      <p:ext uri="{BB962C8B-B14F-4D97-AF65-F5344CB8AC3E}">
        <p14:creationId xmlns:p14="http://schemas.microsoft.com/office/powerpoint/2010/main" val="3972904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368300" y="1022513"/>
            <a:ext cx="8407400" cy="5409686"/>
          </a:xfrm>
          <a:prstGeom prst="rect">
            <a:avLst/>
          </a:prstGeom>
          <a:noFill/>
        </p:spPr>
        <p:txBody>
          <a:bodyPr wrap="square" rtlCol="0">
            <a:spAutoFit/>
          </a:bodyPr>
          <a:lstStyle/>
          <a:p>
            <a:pPr marL="0" indent="0" algn="just">
              <a:buNone/>
            </a:pPr>
            <a:r>
              <a:rPr lang="it-IT" sz="2400" dirty="0">
                <a:latin typeface="Arial" panose="020B0604020202020204" pitchFamily="34" charset="0"/>
                <a:cs typeface="Arial" panose="020B0604020202020204" pitchFamily="34" charset="0"/>
              </a:rPr>
              <a:t>Il foro esclusivo delle parti (i c.d. accordi di proroga della giurisdizione) è materia meritevole di speciale considerazione per l’importanza che riveste nello spazio giudiziario europeo.</a:t>
            </a:r>
          </a:p>
          <a:p>
            <a:pPr marL="0" indent="0" algn="just">
              <a:buNone/>
            </a:pPr>
            <a:r>
              <a:rPr lang="it-IT" sz="2400" dirty="0">
                <a:latin typeface="Arial" panose="020B0604020202020204" pitchFamily="34" charset="0"/>
                <a:cs typeface="Arial" panose="020B0604020202020204" pitchFamily="34" charset="0"/>
              </a:rPr>
              <a:t>L’</a:t>
            </a:r>
            <a:r>
              <a:rPr lang="it-IT" sz="2400" i="1" dirty="0" err="1">
                <a:latin typeface="Arial" panose="020B0604020202020204" pitchFamily="34" charset="0"/>
                <a:cs typeface="Arial" panose="020B0604020202020204" pitchFamily="34" charset="0"/>
              </a:rPr>
              <a:t>aquis</a:t>
            </a:r>
            <a:r>
              <a:rPr lang="it-IT" sz="2400" dirty="0">
                <a:latin typeface="Arial" panose="020B0604020202020204" pitchFamily="34" charset="0"/>
                <a:cs typeface="Arial" panose="020B0604020202020204" pitchFamily="34" charset="0"/>
              </a:rPr>
              <a:t> a tale riguardo ha iniziato a formarsi, sul piano normativo, con la Convenzione di Bruxelles 1968 e successive modifiche e, sul piano giurisprudenziale, negli anni settanta con le prime sentenze della Corte di Giustizia.</a:t>
            </a:r>
          </a:p>
          <a:p>
            <a:pPr marL="0" indent="0" algn="just">
              <a:buNone/>
            </a:pPr>
            <a:r>
              <a:rPr lang="it-IT" sz="2400" dirty="0">
                <a:latin typeface="Arial" panose="020B0604020202020204" pitchFamily="34" charset="0"/>
                <a:cs typeface="Arial" panose="020B0604020202020204" pitchFamily="34" charset="0"/>
              </a:rPr>
              <a:t>La Convenzione di Bruxelles 1968 è stata sostituita (pur restando in vigore per talune aree geografiche d’oltremare di alcuni paesi dell’U.E.) dal regolamento 44/2001 (c.d. «Bruxelles I») e poi dal regolamento 1215/2012 (c.d. «Bruxelles I </a:t>
            </a:r>
            <a:r>
              <a:rPr lang="it-IT" sz="2400" i="1" dirty="0">
                <a:latin typeface="Arial" panose="020B0604020202020204" pitchFamily="34" charset="0"/>
                <a:cs typeface="Arial" panose="020B0604020202020204" pitchFamily="34" charset="0"/>
              </a:rPr>
              <a:t>bis</a:t>
            </a:r>
            <a:r>
              <a:rPr lang="it-IT" sz="2400" dirty="0">
                <a:latin typeface="Arial" panose="020B0604020202020204" pitchFamily="34" charset="0"/>
                <a:cs typeface="Arial" panose="020B0604020202020204" pitchFamily="34" charset="0"/>
              </a:rPr>
              <a:t>»).</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518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372533" y="1110266"/>
            <a:ext cx="8263467" cy="4541756"/>
          </a:xfrm>
          <a:prstGeom prst="rect">
            <a:avLst/>
          </a:prstGeom>
          <a:noFill/>
        </p:spPr>
        <p:txBody>
          <a:bodyPr wrap="square" rtlCol="0">
            <a:sp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400" dirty="0">
                <a:solidFill>
                  <a:prstClr val="black"/>
                </a:solidFill>
                <a:latin typeface="Arial" panose="020B0604020202020204" pitchFamily="34" charset="0"/>
                <a:cs typeface="Arial" panose="020B0604020202020204" pitchFamily="34" charset="0"/>
              </a:rPr>
              <a:t>L’art. 25 del regolamento 1215/2012 – che disciplina la proroga di competenza (alla cui stesura ha concorso fattivamente il Regno Unito) - rappresenta la formulazione più attuale che l’Unione si è data nel settore della regolamentazione riguardante le clausole di scelta del foro.</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400" dirty="0">
                <a:solidFill>
                  <a:prstClr val="black"/>
                </a:solidFill>
                <a:latin typeface="Arial" panose="020B0604020202020204" pitchFamily="34" charset="0"/>
                <a:cs typeface="Arial" panose="020B0604020202020204" pitchFamily="34" charset="0"/>
              </a:rPr>
              <a:t>Il tenore di detta norma – nel prevedere che l’accordo attributivo di competenza debba avere una forma ammessa dalle pratiche invalse fra le parti ovvero ammessa dagli usi del settore commerciale considerato – permette di conciliare, da un lato, l’esigenza di garantire l’esplicazione dell’autonomia privata in modo coerente con le esigenze proprie del commercio internazionale e, da un altro lato, di tutelare l’effettività del consenso a tali clausole.</a:t>
            </a:r>
          </a:p>
        </p:txBody>
      </p:sp>
    </p:spTree>
    <p:extLst>
      <p:ext uri="{BB962C8B-B14F-4D97-AF65-F5344CB8AC3E}">
        <p14:creationId xmlns:p14="http://schemas.microsoft.com/office/powerpoint/2010/main" val="930698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372533" y="2155318"/>
            <a:ext cx="8263467" cy="2547364"/>
          </a:xfrm>
          <a:prstGeom prst="rect">
            <a:avLst/>
          </a:prstGeom>
          <a:noFill/>
        </p:spPr>
        <p:txBody>
          <a:bodyPr wrap="square" rtlCol="0">
            <a:sp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400" dirty="0">
                <a:solidFill>
                  <a:prstClr val="black"/>
                </a:solidFill>
                <a:latin typeface="Arial" panose="020B0604020202020204" pitchFamily="34" charset="0"/>
                <a:cs typeface="Arial" panose="020B0604020202020204" pitchFamily="34" charset="0"/>
              </a:rPr>
              <a:t>Nella contrattualistica internazionale – e, per quanto qui rilevante, nella contrattualistica relativa al settore del commercio marittimo – la legge inglese è sempre stata la preferita dalle parti che inseriscono una tale scelta di legge nel loro contratto, solitamente accompagnata da una clausola di elezione del foro nel Regno Unito.</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it-IT" sz="24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5793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440266" y="1443841"/>
            <a:ext cx="8263467" cy="3970318"/>
          </a:xfrm>
          <a:prstGeom prst="rect">
            <a:avLst/>
          </a:prstGeom>
          <a:noFill/>
        </p:spPr>
        <p:txBody>
          <a:bodyPr wrap="square" rtlCol="0">
            <a:spAutoFit/>
          </a:bodyPr>
          <a:lstStyle/>
          <a:p>
            <a:pPr marL="0" indent="0" algn="just">
              <a:buNone/>
            </a:pPr>
            <a:r>
              <a:rPr lang="it-IT" sz="2800" dirty="0">
                <a:latin typeface="Arial" panose="020B0604020202020204" pitchFamily="34" charset="0"/>
                <a:cs typeface="Arial" panose="020B0604020202020204" pitchFamily="34" charset="0"/>
              </a:rPr>
              <a:t>L’uniformità derivante dal regolamento Bruxelles I</a:t>
            </a:r>
            <a:r>
              <a:rPr lang="it-IT" sz="2800" i="1" dirty="0">
                <a:latin typeface="Arial" panose="020B0604020202020204" pitchFamily="34" charset="0"/>
                <a:cs typeface="Arial" panose="020B0604020202020204" pitchFamily="34" charset="0"/>
              </a:rPr>
              <a:t> bis</a:t>
            </a:r>
            <a:r>
              <a:rPr lang="it-IT" sz="2800" dirty="0">
                <a:latin typeface="Arial" panose="020B0604020202020204" pitchFamily="34" charset="0"/>
                <a:cs typeface="Arial" panose="020B0604020202020204" pitchFamily="34" charset="0"/>
              </a:rPr>
              <a:t> ha sempre assicurato stabilità e certezza agli operatori economici che hanno fatto delle corti britanniche i proprio fori di elezione.</a:t>
            </a:r>
          </a:p>
          <a:p>
            <a:pPr marL="0" indent="0" algn="just">
              <a:buNone/>
            </a:pPr>
            <a:r>
              <a:rPr lang="it-IT" sz="2800" dirty="0">
                <a:latin typeface="Arial" panose="020B0604020202020204" pitchFamily="34" charset="0"/>
                <a:cs typeface="Arial" panose="020B0604020202020204" pitchFamily="34" charset="0"/>
              </a:rPr>
              <a:t>In particolare la c.d. </a:t>
            </a:r>
            <a:r>
              <a:rPr lang="it-IT" sz="2800" i="1" dirty="0">
                <a:latin typeface="Arial" panose="020B0604020202020204" pitchFamily="34" charset="0"/>
                <a:cs typeface="Arial" panose="020B0604020202020204" pitchFamily="34" charset="0"/>
              </a:rPr>
              <a:t>London </a:t>
            </a:r>
            <a:r>
              <a:rPr lang="it-IT" sz="2800" i="1" dirty="0" err="1">
                <a:latin typeface="Arial" panose="020B0604020202020204" pitchFamily="34" charset="0"/>
                <a:cs typeface="Arial" panose="020B0604020202020204" pitchFamily="34" charset="0"/>
              </a:rPr>
              <a:t>clause</a:t>
            </a:r>
            <a:r>
              <a:rPr lang="it-IT" sz="2800" i="1" dirty="0">
                <a:latin typeface="Arial" panose="020B0604020202020204" pitchFamily="34" charset="0"/>
                <a:cs typeface="Arial" panose="020B0604020202020204" pitchFamily="34" charset="0"/>
              </a:rPr>
              <a:t> </a:t>
            </a:r>
            <a:r>
              <a:rPr lang="it-IT" sz="2800" dirty="0">
                <a:latin typeface="Arial" panose="020B0604020202020204" pitchFamily="34" charset="0"/>
                <a:cs typeface="Arial" panose="020B0604020202020204" pitchFamily="34" charset="0"/>
              </a:rPr>
              <a:t>ha ampiamente beneficiato di tale presidio normativo assicurando alla piazza di Londra una indubbia competitività rispetto ai tribunali di altri Paesi europei.</a:t>
            </a:r>
          </a:p>
        </p:txBody>
      </p:sp>
    </p:spTree>
    <p:extLst>
      <p:ext uri="{BB962C8B-B14F-4D97-AF65-F5344CB8AC3E}">
        <p14:creationId xmlns:p14="http://schemas.microsoft.com/office/powerpoint/2010/main" val="3881899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440266" y="1351508"/>
            <a:ext cx="8263467" cy="4154984"/>
          </a:xfrm>
          <a:prstGeom prst="rect">
            <a:avLst/>
          </a:prstGeom>
          <a:noFill/>
        </p:spPr>
        <p:txBody>
          <a:bodyPr wrap="square" rtlCol="0">
            <a:spAutoFit/>
          </a:bodyPr>
          <a:lstStyle/>
          <a:p>
            <a:pPr marL="0" indent="0" algn="just">
              <a:buNone/>
            </a:pPr>
            <a:r>
              <a:rPr lang="it-IT" sz="2400" dirty="0">
                <a:latin typeface="Arial" panose="020B0604020202020204" pitchFamily="34" charset="0"/>
                <a:cs typeface="Arial" panose="020B0604020202020204" pitchFamily="34" charset="0"/>
              </a:rPr>
              <a:t>Il regime Bruxelles-Lugano - che dispone non solo in materia di competenza giurisdizionale ma anche in materia di riconoscimento ed esecuzione delle decisioni non solo fra gli Stati membri dell’Unione, inclusa la Danimarca, ma anche nei rapporti con Islanda, Norvegia e Svizzera - è venuto meno a seguito del </a:t>
            </a:r>
            <a:r>
              <a:rPr lang="it-IT" sz="2400" i="1" dirty="0" err="1">
                <a:latin typeface="Arial" panose="020B0604020202020204" pitchFamily="34" charset="0"/>
                <a:cs typeface="Arial" panose="020B0604020202020204" pitchFamily="34" charset="0"/>
              </a:rPr>
              <a:t>Civil</a:t>
            </a:r>
            <a:r>
              <a:rPr lang="it-IT" sz="2400" i="1" dirty="0">
                <a:latin typeface="Arial" panose="020B0604020202020204" pitchFamily="34" charset="0"/>
                <a:cs typeface="Arial" panose="020B0604020202020204" pitchFamily="34" charset="0"/>
              </a:rPr>
              <a:t> </a:t>
            </a:r>
            <a:r>
              <a:rPr lang="it-IT" sz="2400" i="1" dirty="0" err="1">
                <a:latin typeface="Arial" panose="020B0604020202020204" pitchFamily="34" charset="0"/>
                <a:cs typeface="Arial" panose="020B0604020202020204" pitchFamily="34" charset="0"/>
              </a:rPr>
              <a:t>Jurisdiction</a:t>
            </a:r>
            <a:r>
              <a:rPr lang="it-IT" sz="2400" i="1" dirty="0">
                <a:latin typeface="Arial" panose="020B0604020202020204" pitchFamily="34" charset="0"/>
                <a:cs typeface="Arial" panose="020B0604020202020204" pitchFamily="34" charset="0"/>
              </a:rPr>
              <a:t> and </a:t>
            </a:r>
            <a:r>
              <a:rPr lang="it-IT" sz="2400" i="1" dirty="0" err="1">
                <a:latin typeface="Arial" panose="020B0604020202020204" pitchFamily="34" charset="0"/>
                <a:cs typeface="Arial" panose="020B0604020202020204" pitchFamily="34" charset="0"/>
              </a:rPr>
              <a:t>Judgments</a:t>
            </a:r>
            <a:r>
              <a:rPr lang="it-IT" sz="2400" i="1" dirty="0">
                <a:latin typeface="Arial" panose="020B0604020202020204" pitchFamily="34" charset="0"/>
                <a:cs typeface="Arial" panose="020B0604020202020204" pitchFamily="34" charset="0"/>
              </a:rPr>
              <a:t> (</a:t>
            </a:r>
            <a:r>
              <a:rPr lang="it-IT" sz="2400" i="1" dirty="0" err="1">
                <a:latin typeface="Arial" panose="020B0604020202020204" pitchFamily="34" charset="0"/>
                <a:cs typeface="Arial" panose="020B0604020202020204" pitchFamily="34" charset="0"/>
              </a:rPr>
              <a:t>Amendment</a:t>
            </a:r>
            <a:r>
              <a:rPr lang="it-IT" sz="2400" i="1" dirty="0">
                <a:latin typeface="Arial" panose="020B0604020202020204" pitchFamily="34" charset="0"/>
                <a:cs typeface="Arial" panose="020B0604020202020204" pitchFamily="34" charset="0"/>
              </a:rPr>
              <a:t>) (EU Exit) </a:t>
            </a:r>
            <a:r>
              <a:rPr lang="it-IT" sz="2400" i="1" dirty="0" err="1">
                <a:latin typeface="Arial" panose="020B0604020202020204" pitchFamily="34" charset="0"/>
                <a:cs typeface="Arial" panose="020B0604020202020204" pitchFamily="34" charset="0"/>
              </a:rPr>
              <a:t>Regulations</a:t>
            </a:r>
            <a:r>
              <a:rPr lang="it-IT" sz="2400" i="1" dirty="0">
                <a:latin typeface="Arial" panose="020B0604020202020204" pitchFamily="34" charset="0"/>
                <a:cs typeface="Arial" panose="020B0604020202020204" pitchFamily="34" charset="0"/>
              </a:rPr>
              <a:t> 2019</a:t>
            </a:r>
            <a:r>
              <a:rPr lang="it-IT" sz="2400" dirty="0">
                <a:latin typeface="Arial" panose="020B0604020202020204" pitchFamily="34" charset="0"/>
                <a:cs typeface="Arial" panose="020B0604020202020204" pitchFamily="34" charset="0"/>
              </a:rPr>
              <a:t>.</a:t>
            </a:r>
          </a:p>
          <a:p>
            <a:pPr marL="0" indent="0" algn="just">
              <a:buNone/>
            </a:pPr>
            <a:r>
              <a:rPr lang="it-IT" sz="2400" dirty="0">
                <a:latin typeface="Arial" panose="020B0604020202020204" pitchFamily="34" charset="0"/>
                <a:cs typeface="Arial" panose="020B0604020202020204" pitchFamily="34" charset="0"/>
              </a:rPr>
              <a:t>Queste hanno determinato la cessazione dell’applicabilità nel Regno Unito – dalla data in cui è terminato l’</a:t>
            </a:r>
            <a:r>
              <a:rPr lang="it-IT" sz="2400" i="1" dirty="0" err="1">
                <a:latin typeface="Arial" panose="020B0604020202020204" pitchFamily="34" charset="0"/>
                <a:cs typeface="Arial" panose="020B0604020202020204" pitchFamily="34" charset="0"/>
              </a:rPr>
              <a:t>implementation</a:t>
            </a:r>
            <a:r>
              <a:rPr lang="it-IT" sz="2400" i="1" dirty="0">
                <a:latin typeface="Arial" panose="020B0604020202020204" pitchFamily="34" charset="0"/>
                <a:cs typeface="Arial" panose="020B0604020202020204" pitchFamily="34" charset="0"/>
              </a:rPr>
              <a:t> </a:t>
            </a:r>
            <a:r>
              <a:rPr lang="it-IT" sz="2400" i="1" dirty="0" err="1">
                <a:latin typeface="Arial" panose="020B0604020202020204" pitchFamily="34" charset="0"/>
                <a:cs typeface="Arial" panose="020B0604020202020204" pitchFamily="34" charset="0"/>
              </a:rPr>
              <a:t>period</a:t>
            </a:r>
            <a:r>
              <a:rPr lang="it-IT" sz="2400" dirty="0">
                <a:latin typeface="Arial" panose="020B0604020202020204" pitchFamily="34" charset="0"/>
                <a:cs typeface="Arial" panose="020B0604020202020204" pitchFamily="34" charset="0"/>
              </a:rPr>
              <a:t> (31 dicembre 2020) – dei due regolamenti Bruxelles I e Bruxelles I </a:t>
            </a:r>
            <a:r>
              <a:rPr lang="it-IT" sz="2400" i="1" dirty="0">
                <a:latin typeface="Arial" panose="020B0604020202020204" pitchFamily="34" charset="0"/>
                <a:cs typeface="Arial" panose="020B0604020202020204" pitchFamily="34" charset="0"/>
              </a:rPr>
              <a:t>bis</a:t>
            </a:r>
            <a:r>
              <a:rPr lang="it-IT"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153210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372533" y="1110266"/>
            <a:ext cx="8263467" cy="4832092"/>
          </a:xfrm>
          <a:prstGeom prst="rect">
            <a:avLst/>
          </a:prstGeom>
          <a:noFill/>
        </p:spPr>
        <p:txBody>
          <a:bodyPr wrap="square" rtlCol="0">
            <a:spAutoFit/>
          </a:bodyPr>
          <a:lstStyle/>
          <a:p>
            <a:pPr marL="0" indent="0" algn="just">
              <a:buNone/>
            </a:pPr>
            <a:r>
              <a:rPr lang="it-IT" sz="2800" dirty="0">
                <a:latin typeface="Arial" panose="020B0604020202020204" pitchFamily="34" charset="0"/>
                <a:cs typeface="Arial" panose="020B0604020202020204" pitchFamily="34" charset="0"/>
              </a:rPr>
              <a:t>La normativa riguardante la competenza giurisdizionale in materia di contratti con i consumatori e in materia di contratti di lavoro contenute nel regolamento Bruxelles I </a:t>
            </a:r>
            <a:r>
              <a:rPr lang="it-IT" sz="2800" i="1" dirty="0">
                <a:latin typeface="Arial" panose="020B0604020202020204" pitchFamily="34" charset="0"/>
                <a:cs typeface="Arial" panose="020B0604020202020204" pitchFamily="34" charset="0"/>
              </a:rPr>
              <a:t>bis </a:t>
            </a:r>
            <a:r>
              <a:rPr lang="it-IT" sz="2800" dirty="0">
                <a:latin typeface="Arial" panose="020B0604020202020204" pitchFamily="34" charset="0"/>
                <a:cs typeface="Arial" panose="020B0604020202020204" pitchFamily="34" charset="0"/>
              </a:rPr>
              <a:t>sono state mantenute – ed inserite nel </a:t>
            </a:r>
            <a:r>
              <a:rPr lang="it-IT" sz="2800" i="1" dirty="0" err="1">
                <a:latin typeface="Arial" panose="020B0604020202020204" pitchFamily="34" charset="0"/>
                <a:cs typeface="Arial" panose="020B0604020202020204" pitchFamily="34" charset="0"/>
              </a:rPr>
              <a:t>Civil</a:t>
            </a:r>
            <a:r>
              <a:rPr lang="it-IT" sz="2800" i="1" dirty="0">
                <a:latin typeface="Arial" panose="020B0604020202020204" pitchFamily="34" charset="0"/>
                <a:cs typeface="Arial" panose="020B0604020202020204" pitchFamily="34" charset="0"/>
              </a:rPr>
              <a:t> </a:t>
            </a:r>
            <a:r>
              <a:rPr lang="it-IT" sz="2800" i="1" dirty="0" err="1">
                <a:latin typeface="Arial" panose="020B0604020202020204" pitchFamily="34" charset="0"/>
                <a:cs typeface="Arial" panose="020B0604020202020204" pitchFamily="34" charset="0"/>
              </a:rPr>
              <a:t>Jurisdiction</a:t>
            </a:r>
            <a:r>
              <a:rPr lang="it-IT" sz="2800" i="1" dirty="0">
                <a:latin typeface="Arial" panose="020B0604020202020204" pitchFamily="34" charset="0"/>
                <a:cs typeface="Arial" panose="020B0604020202020204" pitchFamily="34" charset="0"/>
              </a:rPr>
              <a:t> and </a:t>
            </a:r>
            <a:r>
              <a:rPr lang="it-IT" sz="2800" i="1" dirty="0" err="1">
                <a:latin typeface="Arial" panose="020B0604020202020204" pitchFamily="34" charset="0"/>
                <a:cs typeface="Arial" panose="020B0604020202020204" pitchFamily="34" charset="0"/>
              </a:rPr>
              <a:t>Judgments</a:t>
            </a:r>
            <a:r>
              <a:rPr lang="it-IT" sz="2800" i="1" dirty="0">
                <a:latin typeface="Arial" panose="020B0604020202020204" pitchFamily="34" charset="0"/>
                <a:cs typeface="Arial" panose="020B0604020202020204" pitchFamily="34" charset="0"/>
              </a:rPr>
              <a:t> Act 1982</a:t>
            </a:r>
            <a:r>
              <a:rPr lang="it-IT" sz="2800" dirty="0">
                <a:latin typeface="Arial" panose="020B0604020202020204" pitchFamily="34" charset="0"/>
                <a:cs typeface="Arial" panose="020B0604020202020204" pitchFamily="34" charset="0"/>
              </a:rPr>
              <a:t>.</a:t>
            </a:r>
          </a:p>
          <a:p>
            <a:pPr marL="0" indent="0" algn="just">
              <a:buNone/>
            </a:pPr>
            <a:r>
              <a:rPr lang="it-IT" sz="2800" dirty="0">
                <a:latin typeface="Arial" panose="020B0604020202020204" pitchFamily="34" charset="0"/>
                <a:cs typeface="Arial" panose="020B0604020202020204" pitchFamily="34" charset="0"/>
              </a:rPr>
              <a:t>Si legge nell’</a:t>
            </a:r>
            <a:r>
              <a:rPr lang="it-IT" sz="2800" i="1" dirty="0" err="1">
                <a:latin typeface="Arial" panose="020B0604020202020204" pitchFamily="34" charset="0"/>
                <a:cs typeface="Arial" panose="020B0604020202020204" pitchFamily="34" charset="0"/>
              </a:rPr>
              <a:t>Explanatory</a:t>
            </a:r>
            <a:r>
              <a:rPr lang="it-IT" sz="2800" i="1" dirty="0">
                <a:latin typeface="Arial" panose="020B0604020202020204" pitchFamily="34" charset="0"/>
                <a:cs typeface="Arial" panose="020B0604020202020204" pitchFamily="34" charset="0"/>
              </a:rPr>
              <a:t> memorandum </a:t>
            </a:r>
            <a:r>
              <a:rPr lang="it-IT" sz="2800" dirty="0">
                <a:latin typeface="Arial" panose="020B0604020202020204" pitchFamily="34" charset="0"/>
                <a:cs typeface="Arial" panose="020B0604020202020204" pitchFamily="34" charset="0"/>
              </a:rPr>
              <a:t>che accompagna le </a:t>
            </a:r>
            <a:r>
              <a:rPr lang="it-IT" sz="2800" i="1" dirty="0" err="1">
                <a:latin typeface="Arial" panose="020B0604020202020204" pitchFamily="34" charset="0"/>
                <a:cs typeface="Arial" panose="020B0604020202020204" pitchFamily="34" charset="0"/>
              </a:rPr>
              <a:t>Regulations</a:t>
            </a:r>
            <a:r>
              <a:rPr lang="it-IT" sz="2800" dirty="0">
                <a:latin typeface="Arial" panose="020B0604020202020204" pitchFamily="34" charset="0"/>
                <a:cs typeface="Arial" panose="020B0604020202020204" pitchFamily="34" charset="0"/>
              </a:rPr>
              <a:t> che si sono voluti preservare i diritti dei consumatori e dei lavoratori assicurando loro il regime particolarmente favorevole previsto dalla normativa europea.</a:t>
            </a:r>
          </a:p>
        </p:txBody>
      </p:sp>
    </p:spTree>
    <p:extLst>
      <p:ext uri="{BB962C8B-B14F-4D97-AF65-F5344CB8AC3E}">
        <p14:creationId xmlns:p14="http://schemas.microsoft.com/office/powerpoint/2010/main" val="320684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dirty="0">
                <a:solidFill>
                  <a:schemeClr val="bg1"/>
                </a:solidFill>
                <a:latin typeface="Times"/>
                <a:cs typeface="Times"/>
              </a:rPr>
              <a:t>Avv. Mario Riccomagno •  Clausole di proroga della giurisdizione e Brexit</a:t>
            </a:r>
          </a:p>
        </p:txBody>
      </p:sp>
      <p:sp>
        <p:nvSpPr>
          <p:cNvPr id="11" name="CasellaDiTesto 10">
            <a:extLst>
              <a:ext uri="{FF2B5EF4-FFF2-40B4-BE49-F238E27FC236}">
                <a16:creationId xmlns:a16="http://schemas.microsoft.com/office/drawing/2014/main" id="{A9B31BAC-E073-41C9-8F53-17422823D234}"/>
              </a:ext>
            </a:extLst>
          </p:cNvPr>
          <p:cNvSpPr txBox="1"/>
          <p:nvPr/>
        </p:nvSpPr>
        <p:spPr>
          <a:xfrm>
            <a:off x="372533" y="1351508"/>
            <a:ext cx="8263467" cy="4154984"/>
          </a:xfrm>
          <a:prstGeom prst="rect">
            <a:avLst/>
          </a:prstGeom>
          <a:noFill/>
        </p:spPr>
        <p:txBody>
          <a:bodyPr wrap="square" rtlCol="0">
            <a:spAutoFit/>
          </a:bodyPr>
          <a:lstStyle/>
          <a:p>
            <a:pPr marL="0" indent="0" algn="just">
              <a:buNone/>
            </a:pPr>
            <a:r>
              <a:rPr lang="it-IT" sz="2400" dirty="0">
                <a:latin typeface="Arial" panose="020B0604020202020204" pitchFamily="34" charset="0"/>
                <a:cs typeface="Arial" panose="020B0604020202020204" pitchFamily="34" charset="0"/>
              </a:rPr>
              <a:t>Il vuoto normativo che si è venuto a creare non è stato colmato dal </a:t>
            </a:r>
            <a:r>
              <a:rPr lang="it-IT" sz="2400" i="1" dirty="0">
                <a:latin typeface="Arial" panose="020B0604020202020204" pitchFamily="34" charset="0"/>
                <a:cs typeface="Arial" panose="020B0604020202020204" pitchFamily="34" charset="0"/>
              </a:rPr>
              <a:t>Trade and </a:t>
            </a:r>
            <a:r>
              <a:rPr lang="it-IT" sz="2400" i="1" dirty="0" err="1">
                <a:latin typeface="Arial" panose="020B0604020202020204" pitchFamily="34" charset="0"/>
                <a:cs typeface="Arial" panose="020B0604020202020204" pitchFamily="34" charset="0"/>
              </a:rPr>
              <a:t>Cooperation</a:t>
            </a:r>
            <a:r>
              <a:rPr lang="it-IT" sz="2400" i="1" dirty="0">
                <a:latin typeface="Arial" panose="020B0604020202020204" pitchFamily="34" charset="0"/>
                <a:cs typeface="Arial" panose="020B0604020202020204" pitchFamily="34" charset="0"/>
              </a:rPr>
              <a:t> Agreement</a:t>
            </a:r>
            <a:r>
              <a:rPr lang="it-IT" sz="2400" dirty="0">
                <a:latin typeface="Arial" panose="020B0604020202020204" pitchFamily="34" charset="0"/>
                <a:cs typeface="Arial" panose="020B0604020202020204" pitchFamily="34" charset="0"/>
              </a:rPr>
              <a:t> (TCA) concluso il 24 dicembre 2020 (che è un </a:t>
            </a:r>
            <a:r>
              <a:rPr lang="it-IT" sz="2400" i="1" dirty="0" err="1">
                <a:latin typeface="Arial" panose="020B0604020202020204" pitchFamily="34" charset="0"/>
                <a:cs typeface="Arial" panose="020B0604020202020204" pitchFamily="34" charset="0"/>
              </a:rPr>
              <a:t>association</a:t>
            </a:r>
            <a:r>
              <a:rPr lang="it-IT" sz="2400" i="1" dirty="0">
                <a:latin typeface="Arial" panose="020B0604020202020204" pitchFamily="34" charset="0"/>
                <a:cs typeface="Arial" panose="020B0604020202020204" pitchFamily="34" charset="0"/>
              </a:rPr>
              <a:t> agreement</a:t>
            </a:r>
            <a:r>
              <a:rPr lang="it-IT" sz="2400" dirty="0">
                <a:latin typeface="Arial" panose="020B0604020202020204" pitchFamily="34" charset="0"/>
                <a:cs typeface="Arial" panose="020B0604020202020204" pitchFamily="34" charset="0"/>
              </a:rPr>
              <a:t> ai sensi dell’art. 217 TFUE) mirato più alla gestione delle divergenze che alla promozione delle convergenze.</a:t>
            </a:r>
          </a:p>
          <a:p>
            <a:pPr marL="0" indent="0" algn="just">
              <a:buNone/>
            </a:pPr>
            <a:r>
              <a:rPr lang="it-IT" sz="2400" dirty="0">
                <a:latin typeface="Arial" panose="020B0604020202020204" pitchFamily="34" charset="0"/>
                <a:cs typeface="Arial" panose="020B0604020202020204" pitchFamily="34" charset="0"/>
              </a:rPr>
              <a:t>In particolare esso non contiene alcuna disposizione riguardante la risoluzione delle dispute e la cooperazione giudiziaria in materia civile e commerciale.</a:t>
            </a:r>
          </a:p>
          <a:p>
            <a:pPr marL="0" indent="0" algn="just">
              <a:buNone/>
            </a:pPr>
            <a:r>
              <a:rPr lang="it-IT" sz="2400" dirty="0">
                <a:latin typeface="Arial" panose="020B0604020202020204" pitchFamily="34" charset="0"/>
                <a:cs typeface="Arial" panose="020B0604020202020204" pitchFamily="34" charset="0"/>
              </a:rPr>
              <a:t>Lo scenario che si è aperto in questo settore è pertanto quello di </a:t>
            </a:r>
            <a:r>
              <a:rPr lang="it-IT" sz="2400" i="1" dirty="0">
                <a:latin typeface="Arial" panose="020B0604020202020204" pitchFamily="34" charset="0"/>
                <a:cs typeface="Arial" panose="020B0604020202020204" pitchFamily="34" charset="0"/>
              </a:rPr>
              <a:t>hard Brexit.</a:t>
            </a:r>
            <a:endParaRPr lang="it-IT"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090031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351</TotalTime>
  <Words>1981</Words>
  <Application>Microsoft Office PowerPoint</Application>
  <PresentationFormat>Presentazione su schermo (4:3)</PresentationFormat>
  <Paragraphs>81</Paragraphs>
  <Slides>22</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22</vt:i4>
      </vt:variant>
    </vt:vector>
  </HeadingPairs>
  <TitlesOfParts>
    <vt:vector size="26" baseType="lpstr">
      <vt:lpstr>Arial</vt:lpstr>
      <vt:lpstr>Calibri</vt:lpstr>
      <vt:lpstr>Times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Type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Renato Sartoris</dc:creator>
  <cp:lastModifiedBy>Giorgio Berlingieri</cp:lastModifiedBy>
  <cp:revision>16</cp:revision>
  <dcterms:created xsi:type="dcterms:W3CDTF">2018-05-03T16:21:39Z</dcterms:created>
  <dcterms:modified xsi:type="dcterms:W3CDTF">2021-07-05T09:05:21Z</dcterms:modified>
</cp:coreProperties>
</file>